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2" r:id="rId5"/>
    <p:sldId id="263" r:id="rId6"/>
    <p:sldId id="266" r:id="rId7"/>
    <p:sldId id="258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F75"/>
    <a:srgbClr val="FF887A"/>
    <a:srgbClr val="F4EFEB"/>
    <a:srgbClr val="467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55" autoAdjust="0"/>
    <p:restoredTop sz="94660"/>
  </p:normalViewPr>
  <p:slideViewPr>
    <p:cSldViewPr snapToGrid="0">
      <p:cViewPr>
        <p:scale>
          <a:sx n="100" d="100"/>
          <a:sy n="100" d="100"/>
        </p:scale>
        <p:origin x="-1158" y="-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родителей</c:v>
                </c:pt>
              </c:strCache>
            </c:strRef>
          </c:tx>
          <c:explosion val="25"/>
          <c:dLbls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3 квартал 2021 года</c:v>
                </c:pt>
                <c:pt idx="1">
                  <c:v>1 квартал 2022 года</c:v>
                </c:pt>
                <c:pt idx="2">
                  <c:v>2 квартал 2022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F4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2C1427-43EE-43ED-BE50-CF60D13501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0134" y="1046163"/>
            <a:ext cx="7575966" cy="2387600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7BFEB07-A63D-4D7B-935A-904D8A3B5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2604" y="4169569"/>
            <a:ext cx="7575966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ABBC33-13D4-47F5-802C-7F7320677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DFE972A-4C06-4479-81BF-51C0B3005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61D3AD-EFD5-4BCD-BAF6-9939495A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41DCE3F2-F830-4C23-ADD5-662F32D6CB2B}"/>
              </a:ext>
            </a:extLst>
          </p:cNvPr>
          <p:cNvSpPr/>
          <p:nvPr userDrawn="1"/>
        </p:nvSpPr>
        <p:spPr>
          <a:xfrm>
            <a:off x="-610896" y="954088"/>
            <a:ext cx="5011030" cy="5143500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04550D01-37FE-441A-87D4-D518784BBFD8}"/>
              </a:ext>
            </a:extLst>
          </p:cNvPr>
          <p:cNvSpPr/>
          <p:nvPr userDrawn="1"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23205E39-F76C-4724-A40E-3A1FCDF895D5}"/>
              </a:ext>
            </a:extLst>
          </p:cNvPr>
          <p:cNvSpPr/>
          <p:nvPr userDrawn="1"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8560973-55A7-4164-90D6-9B84243EC90C}"/>
              </a:ext>
            </a:extLst>
          </p:cNvPr>
          <p:cNvSpPr/>
          <p:nvPr userDrawn="1"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38349694-22A7-48DF-9C54-45A14B96C43E}"/>
              </a:ext>
            </a:extLst>
          </p:cNvPr>
          <p:cNvSpPr/>
          <p:nvPr userDrawn="1"/>
        </p:nvSpPr>
        <p:spPr>
          <a:xfrm>
            <a:off x="4723752" y="6458889"/>
            <a:ext cx="826148" cy="826148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D9D1D2E9-768C-42A7-A023-09323FF2BED3}"/>
              </a:ext>
            </a:extLst>
          </p:cNvPr>
          <p:cNvSpPr/>
          <p:nvPr userDrawn="1"/>
        </p:nvSpPr>
        <p:spPr>
          <a:xfrm>
            <a:off x="5682926" y="6444926"/>
            <a:ext cx="826148" cy="826148"/>
          </a:xfrm>
          <a:prstGeom prst="ellipse">
            <a:avLst/>
          </a:prstGeom>
          <a:solidFill>
            <a:srgbClr val="FF88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AEF6D256-07C7-4329-B6E1-D15C3EC9B325}"/>
              </a:ext>
            </a:extLst>
          </p:cNvPr>
          <p:cNvSpPr/>
          <p:nvPr userDrawn="1"/>
        </p:nvSpPr>
        <p:spPr>
          <a:xfrm>
            <a:off x="6642100" y="6444926"/>
            <a:ext cx="826148" cy="826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8FE16EAC-09A0-42D3-9600-6293BFF52F5F}"/>
              </a:ext>
            </a:extLst>
          </p:cNvPr>
          <p:cNvSpPr/>
          <p:nvPr userDrawn="1"/>
        </p:nvSpPr>
        <p:spPr>
          <a:xfrm>
            <a:off x="3987060" y="3015926"/>
            <a:ext cx="826148" cy="826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15CBA1E4-1573-44EA-8969-D03EAA68E5B4}"/>
              </a:ext>
            </a:extLst>
          </p:cNvPr>
          <p:cNvSpPr/>
          <p:nvPr userDrawn="1"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1F6FC629-D18E-4CB9-8EF9-DB780302E67D}"/>
              </a:ext>
            </a:extLst>
          </p:cNvPr>
          <p:cNvSpPr/>
          <p:nvPr userDrawn="1"/>
        </p:nvSpPr>
        <p:spPr>
          <a:xfrm>
            <a:off x="4593512" y="-1537283"/>
            <a:ext cx="6417388" cy="6417388"/>
          </a:xfrm>
          <a:prstGeom prst="ellipse">
            <a:avLst/>
          </a:prstGeom>
          <a:noFill/>
          <a:ln>
            <a:solidFill>
              <a:schemeClr val="accent3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C632240E-001E-4F6D-A1C3-CA4F061E26B8}"/>
              </a:ext>
            </a:extLst>
          </p:cNvPr>
          <p:cNvSpPr/>
          <p:nvPr userDrawn="1"/>
        </p:nvSpPr>
        <p:spPr>
          <a:xfrm>
            <a:off x="5532939" y="3332162"/>
            <a:ext cx="6064110" cy="6064110"/>
          </a:xfrm>
          <a:prstGeom prst="ellipse">
            <a:avLst/>
          </a:prstGeom>
          <a:noFill/>
          <a:ln>
            <a:solidFill>
              <a:schemeClr val="accent2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F9C98EA7-A050-4121-8572-673BCFB35457}"/>
              </a:ext>
            </a:extLst>
          </p:cNvPr>
          <p:cNvSpPr/>
          <p:nvPr userDrawn="1"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36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90AF54-CB49-4419-914F-7F6092CC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C7BD07-BAA6-4A63-89C7-0479FABF3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54BCA-093E-471E-8942-104171B9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76E318-C272-49D1-8AEB-6EEB9EFA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6B456E4-5366-4A6B-A747-CAFB1D4D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3A3CDAC9-9D60-48B9-A8EC-A9A5625147E8}"/>
              </a:ext>
            </a:extLst>
          </p:cNvPr>
          <p:cNvSpPr/>
          <p:nvPr userDrawn="1"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D5FDD172-A0D3-47D0-9661-83B7EFB922ED}"/>
              </a:ext>
            </a:extLst>
          </p:cNvPr>
          <p:cNvSpPr/>
          <p:nvPr userDrawn="1"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3AFDC9E4-FF48-46EB-9D27-0C8CCA691EBC}"/>
              </a:ext>
            </a:extLst>
          </p:cNvPr>
          <p:cNvSpPr/>
          <p:nvPr userDrawn="1"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C92FAB47-E810-4EEC-B2E8-0061E02049E4}"/>
              </a:ext>
            </a:extLst>
          </p:cNvPr>
          <p:cNvSpPr/>
          <p:nvPr userDrawn="1"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F8CA4391-1C4C-4283-ACF3-2CA576E57286}"/>
              </a:ext>
            </a:extLst>
          </p:cNvPr>
          <p:cNvSpPr/>
          <p:nvPr userDrawn="1"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0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90AF54-CB49-4419-914F-7F6092CC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3A3CDAC9-9D60-48B9-A8EC-A9A5625147E8}"/>
              </a:ext>
            </a:extLst>
          </p:cNvPr>
          <p:cNvSpPr/>
          <p:nvPr userDrawn="1"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D5FDD172-A0D3-47D0-9661-83B7EFB922ED}"/>
              </a:ext>
            </a:extLst>
          </p:cNvPr>
          <p:cNvSpPr/>
          <p:nvPr userDrawn="1"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3AFDC9E4-FF48-46EB-9D27-0C8CCA691EBC}"/>
              </a:ext>
            </a:extLst>
          </p:cNvPr>
          <p:cNvSpPr/>
          <p:nvPr userDrawn="1"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C92FAB47-E810-4EEC-B2E8-0061E02049E4}"/>
              </a:ext>
            </a:extLst>
          </p:cNvPr>
          <p:cNvSpPr/>
          <p:nvPr userDrawn="1"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A444ABC0-100E-486E-B98A-C67CB082CDB2}"/>
              </a:ext>
            </a:extLst>
          </p:cNvPr>
          <p:cNvSpPr/>
          <p:nvPr userDrawn="1"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423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90AF54-CB49-4419-914F-7F6092CC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C7BD07-BAA6-4A63-89C7-0479FABF3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54BCA-093E-471E-8942-104171B9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76E318-C272-49D1-8AEB-6EEB9EFA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6B456E4-5366-4A6B-A747-CAFB1D4D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3A3CDAC9-9D60-48B9-A8EC-A9A5625147E8}"/>
              </a:ext>
            </a:extLst>
          </p:cNvPr>
          <p:cNvSpPr/>
          <p:nvPr userDrawn="1"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D5FDD172-A0D3-47D0-9661-83B7EFB922ED}"/>
              </a:ext>
            </a:extLst>
          </p:cNvPr>
          <p:cNvSpPr/>
          <p:nvPr userDrawn="1"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3AFDC9E4-FF48-46EB-9D27-0C8CCA691EBC}"/>
              </a:ext>
            </a:extLst>
          </p:cNvPr>
          <p:cNvSpPr/>
          <p:nvPr userDrawn="1"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C92FAB47-E810-4EEC-B2E8-0061E02049E4}"/>
              </a:ext>
            </a:extLst>
          </p:cNvPr>
          <p:cNvSpPr/>
          <p:nvPr userDrawn="1"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71BA39D3-775A-4C6E-8A08-A9A4829DCDCE}"/>
              </a:ext>
            </a:extLst>
          </p:cNvPr>
          <p:cNvSpPr/>
          <p:nvPr userDrawn="1"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84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90AF54-CB49-4419-914F-7F6092CC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C7BD07-BAA6-4A63-89C7-0479FABF3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654BCA-093E-471E-8942-104171B9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76E318-C272-49D1-8AEB-6EEB9EFA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6B456E4-5366-4A6B-A747-CAFB1D4D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05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FD69D8-EBFB-414C-A467-9A479756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8A60A25-96DC-447B-B550-0F19DE697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B9DBBDB-114D-4801-99D2-9C310145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0BC4DE-4496-40C2-BE7B-B8C947ED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7ED51AC-3B8E-48EC-B28F-027F8AD9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9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515438-F5B1-428E-9AB7-2275F61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BE7D4D9-5E26-4E84-890D-137E59B2B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F005AFF-56AE-4F8F-B43E-A80412E32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6F76DA3-7CD5-4567-81D1-F33B23D8A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0381B17-A7BE-408E-815B-76C7517BE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2B4FEC9-1C5E-4901-93AF-C13D7998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4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78A033-0249-4618-9AA0-DED860FF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B8B9F40-BED2-49E1-9A0E-852ECF68F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4390416-B82D-400C-AC91-902F30674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37DFED4-6462-4F13-A1E4-FAEE2A209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40888EF-9E4C-425A-AA88-8C165111E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643EBB3-BFFC-4009-ACCB-66361412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31AC6AE-9786-472E-9BAE-CB04AB15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DEBFF65-6640-47AB-9D26-C49798E7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7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1D0E26-7FE6-493F-93F4-569B5C8F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AE27546-8C98-48A9-A8CB-80DE4D87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1E338EB-E3C3-4355-AF38-940E913E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D2315DA-3C54-49F2-9EDE-F0B80B691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9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7ACBB82-EA11-4454-826C-FC7BC2B8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A38D586-BBBA-40D4-9389-338EB8E8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D384E96-4ED3-4D8F-895B-F8D9BAF2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21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F5B5B1-3264-43AD-A8F6-F198C4298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947BC43-98B1-4256-951A-FEDD231C3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8C4375B-3B74-4F6D-B22F-495E825A7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E9F9369-CF18-4B83-9CAA-5142A5AB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A2EF962-9D69-4B68-8427-88C7A4757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2F9846F-83C0-40A8-9AE3-5C9AA683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94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3401A3-57F7-48FA-BF55-3CA4E3702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9BADF23-7770-4B0C-98A1-EFE8D2340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971D014-9FE5-4094-8833-69FAAC504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6B3DDCA-EF19-4151-88F5-6C9258F6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0CA0CBD-3DED-46B6-BFE1-B88D58AD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2721B7-30EF-4254-B932-CC80420E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777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9B27CB-688C-409F-930C-F4EF9665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2EBCBE4-64CF-4EBA-8996-E704174F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D5E669-FA7A-4C00-8D3D-97F49CAB1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9EBB5A-D6DE-49C4-9FB5-34D55FBA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CCA224B-FC3E-4F24-BFA0-94A072C5F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165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FB392FC-35F7-40C8-A5D8-E1606CA85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0C62C8F-7D79-4E08-BD66-D6A389F35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C7621C6-A4A0-440D-AB25-9838576E4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4F0E52C-4219-430D-92D4-C35BB979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78F3CB5-4420-4FE1-9A19-00A5F5A3C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3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95EF21-AD98-4558-BCC5-A0BE2492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D396F8B-4446-4E20-A4A4-000C37931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7F428E6-257E-4FD1-A374-425A1CD8A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F91AC-2130-4B57-AD54-748BAEF5B6C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20F35C-71C6-4178-B2B8-52B4C3438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72A9CE-D06C-47FF-858B-3AC63121B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D03D-56CB-4EB8-95BC-8BB73BFB2C7E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>
            <a:hlinkClick r:id="rId16"/>
            <a:extLst>
              <a:ext uri="{FF2B5EF4-FFF2-40B4-BE49-F238E27FC236}">
                <a16:creationId xmlns="" xmlns:a16="http://schemas.microsoft.com/office/drawing/2014/main" id="{84663201-2880-4F38-800F-40D1127B833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5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3E3EB9-3571-43E0-8223-625342A06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8249" y="610734"/>
            <a:ext cx="7575966" cy="2387600"/>
          </a:xfrm>
        </p:spPr>
        <p:txBody>
          <a:bodyPr/>
          <a:lstStyle/>
          <a:p>
            <a:r>
              <a:rPr lang="ru-RU" dirty="0" smtClean="0"/>
              <a:t>ПОМОЩЬ </a:t>
            </a:r>
            <a:br>
              <a:rPr lang="ru-RU" dirty="0" smtClean="0"/>
            </a:br>
            <a:r>
              <a:rPr lang="ru-RU" dirty="0" smtClean="0"/>
              <a:t>НА ПРОВОДЕ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98E7F82-D852-4A17-9CA2-19F38FF1F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Технология оказания дистанционной помощи родителям, воспитывающим детей с </a:t>
            </a:r>
            <a:r>
              <a:rPr lang="ru-RU" sz="2800" dirty="0" smtClean="0"/>
              <a:t>ограниченными возможностями здоровья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2758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Творчество детей в театрально-игровой деятельности </a:t>
            </a:r>
          </a:p>
        </p:txBody>
      </p:sp>
      <p:sp>
        <p:nvSpPr>
          <p:cNvPr id="8" name="Овал 7"/>
          <p:cNvSpPr/>
          <p:nvPr/>
        </p:nvSpPr>
        <p:spPr>
          <a:xfrm>
            <a:off x="504823" y="1419224"/>
            <a:ext cx="3676652" cy="31337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Продуктивное творчество </a:t>
            </a:r>
            <a:r>
              <a:rPr lang="ru-RU" b="1" i="1" dirty="0"/>
              <a:t>(сочинение собственных сюжетов или творческая интерпретация заданного сюжета)</a:t>
            </a:r>
          </a:p>
        </p:txBody>
      </p:sp>
      <p:sp>
        <p:nvSpPr>
          <p:cNvPr id="10" name="Овал 9"/>
          <p:cNvSpPr/>
          <p:nvPr/>
        </p:nvSpPr>
        <p:spPr>
          <a:xfrm>
            <a:off x="7829548" y="1419224"/>
            <a:ext cx="3676652" cy="313372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Исполнительское творчество (речевое</a:t>
            </a:r>
            <a:r>
              <a:rPr lang="ru-RU" sz="2000" b="1" i="1" dirty="0"/>
              <a:t>, двигательное) – актерские способности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4333875" y="3514724"/>
            <a:ext cx="3676652" cy="313372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Оформительское творчество (декорации</a:t>
            </a:r>
            <a:r>
              <a:rPr lang="ru-RU" sz="2000" b="1" i="1" dirty="0"/>
              <a:t>, костюмы и т.д</a:t>
            </a:r>
            <a:r>
              <a:rPr lang="ru-RU" sz="2000" b="1" i="1" dirty="0" smtClean="0"/>
              <a:t>.)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19055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Формы </a:t>
            </a:r>
            <a:r>
              <a:rPr lang="ru-RU" dirty="0" smtClean="0"/>
              <a:t>работы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0076" y="1514475"/>
            <a:ext cx="78676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ru-RU" sz="3200" dirty="0" smtClean="0"/>
              <a:t>групповая </a:t>
            </a:r>
            <a:r>
              <a:rPr lang="ru-RU" sz="3200" dirty="0"/>
              <a:t>видеоконференция (ZOOM),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200" dirty="0"/>
              <a:t>индивидуальные видеотрансляции (ZOOM, </a:t>
            </a:r>
            <a:r>
              <a:rPr lang="ru-RU" sz="3200" dirty="0" err="1"/>
              <a:t>Skype</a:t>
            </a:r>
            <a:r>
              <a:rPr lang="ru-RU" sz="3200" dirty="0"/>
              <a:t>),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200" dirty="0"/>
              <a:t>общение в группах </a:t>
            </a:r>
            <a:r>
              <a:rPr lang="ru-RU" sz="3200" dirty="0" err="1"/>
              <a:t>Viber</a:t>
            </a:r>
            <a:r>
              <a:rPr lang="ru-RU" sz="3200" dirty="0"/>
              <a:t>, </a:t>
            </a:r>
            <a:r>
              <a:rPr lang="ru-RU" sz="3200" dirty="0" err="1"/>
              <a:t>WhatsApp</a:t>
            </a:r>
            <a:r>
              <a:rPr lang="ru-RU" sz="3200" dirty="0"/>
              <a:t> по принципу вопрос-ответ,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200" dirty="0"/>
              <a:t>индивидуальное консультирование (по телефону, </a:t>
            </a:r>
            <a:r>
              <a:rPr lang="ru-RU" sz="3200" dirty="0" err="1"/>
              <a:t>Skype</a:t>
            </a:r>
            <a:r>
              <a:rPr lang="ru-RU" sz="3200" dirty="0"/>
              <a:t>, </a:t>
            </a:r>
            <a:r>
              <a:rPr lang="ru-RU" sz="3200" dirty="0" err="1"/>
              <a:t>Viber</a:t>
            </a:r>
            <a:r>
              <a:rPr lang="ru-RU" sz="3200" dirty="0"/>
              <a:t>, </a:t>
            </a:r>
            <a:r>
              <a:rPr lang="ru-RU" sz="3200" dirty="0" err="1"/>
              <a:t>WhatsApp</a:t>
            </a:r>
            <a:r>
              <a:rPr lang="ru-RU" sz="3200" dirty="0"/>
              <a:t>, электронная почта).</a:t>
            </a:r>
          </a:p>
        </p:txBody>
      </p:sp>
      <p:pic>
        <p:nvPicPr>
          <p:cNvPr id="1026" name="Picture 2" descr="C:\Users\specomo1\Desktop\Многодетная Россия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113" y="723900"/>
            <a:ext cx="2753999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71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A65BFD-361D-4E10-BA34-095498134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205" y="177795"/>
            <a:ext cx="10515600" cy="1325563"/>
          </a:xfrm>
        </p:spPr>
        <p:txBody>
          <a:bodyPr/>
          <a:lstStyle/>
          <a:p>
            <a:r>
              <a:rPr lang="ru-RU" dirty="0" smtClean="0"/>
              <a:t>Этапы и сроки реализации проекта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28EF550-5BB4-4DC7-B4DB-994B8604B485}"/>
              </a:ext>
            </a:extLst>
          </p:cNvPr>
          <p:cNvSpPr/>
          <p:nvPr/>
        </p:nvSpPr>
        <p:spPr>
          <a:xfrm>
            <a:off x="1658578" y="2249284"/>
            <a:ext cx="2249999" cy="44563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4FFBCFB0-622E-480F-929B-0B419F2F69F4}"/>
              </a:ext>
            </a:extLst>
          </p:cNvPr>
          <p:cNvSpPr/>
          <p:nvPr/>
        </p:nvSpPr>
        <p:spPr>
          <a:xfrm>
            <a:off x="1658573" y="1238472"/>
            <a:ext cx="2250000" cy="2250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EC9464BF-BA98-4C65-AB30-CC00C0108F50}"/>
              </a:ext>
            </a:extLst>
          </p:cNvPr>
          <p:cNvSpPr/>
          <p:nvPr/>
        </p:nvSpPr>
        <p:spPr>
          <a:xfrm>
            <a:off x="1895985" y="1475884"/>
            <a:ext cx="1775175" cy="17751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58DB8398-87FC-452A-85B2-F4D0692309D7}"/>
              </a:ext>
            </a:extLst>
          </p:cNvPr>
          <p:cNvGrpSpPr/>
          <p:nvPr/>
        </p:nvGrpSpPr>
        <p:grpSpPr>
          <a:xfrm>
            <a:off x="4600576" y="1159543"/>
            <a:ext cx="2456598" cy="5509502"/>
            <a:chOff x="371802" y="1455405"/>
            <a:chExt cx="2332773" cy="4808596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BEE859BF-A174-4A29-94A7-BF8208ECF719}"/>
                </a:ext>
              </a:extLst>
            </p:cNvPr>
            <p:cNvSpPr/>
            <p:nvPr/>
          </p:nvSpPr>
          <p:spPr>
            <a:xfrm>
              <a:off x="389892" y="2362618"/>
              <a:ext cx="2304197" cy="39013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="" xmlns:a16="http://schemas.microsoft.com/office/drawing/2014/main" id="{F93052ED-3D53-4B03-A24E-60D9270B6B1F}"/>
                </a:ext>
              </a:extLst>
            </p:cNvPr>
            <p:cNvSpPr/>
            <p:nvPr/>
          </p:nvSpPr>
          <p:spPr>
            <a:xfrm>
              <a:off x="371802" y="1455405"/>
              <a:ext cx="2332773" cy="225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36B49020-C368-4E53-9C81-D4459B4531E5}"/>
                </a:ext>
              </a:extLst>
            </p:cNvPr>
            <p:cNvSpPr/>
            <p:nvPr/>
          </p:nvSpPr>
          <p:spPr>
            <a:xfrm>
              <a:off x="663519" y="1692816"/>
              <a:ext cx="1749339" cy="15880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8C618787-BD3D-480D-B23E-CD04039C0B84}"/>
                </a:ext>
              </a:extLst>
            </p:cNvPr>
            <p:cNvSpPr/>
            <p:nvPr/>
          </p:nvSpPr>
          <p:spPr>
            <a:xfrm>
              <a:off x="604178" y="3394897"/>
              <a:ext cx="1875623" cy="6210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ПРАКТИЧЕСКИЙ ЭТАП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E7DFDF82-B8C5-4E98-ABD9-7D3EE25438A9}"/>
              </a:ext>
            </a:extLst>
          </p:cNvPr>
          <p:cNvGrpSpPr/>
          <p:nvPr/>
        </p:nvGrpSpPr>
        <p:grpSpPr>
          <a:xfrm>
            <a:off x="8016628" y="1330778"/>
            <a:ext cx="2250000" cy="5338267"/>
            <a:chOff x="426000" y="1514513"/>
            <a:chExt cx="2250000" cy="4749487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0825B6AF-5A44-44C2-8399-88DDED1FE866}"/>
                </a:ext>
              </a:extLst>
            </p:cNvPr>
            <p:cNvSpPr/>
            <p:nvPr/>
          </p:nvSpPr>
          <p:spPr>
            <a:xfrm>
              <a:off x="426000" y="2689164"/>
              <a:ext cx="2249999" cy="35748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="" xmlns:a16="http://schemas.microsoft.com/office/drawing/2014/main" id="{DF0F313D-9459-4E3E-B964-648F9436FB3A}"/>
                </a:ext>
              </a:extLst>
            </p:cNvPr>
            <p:cNvSpPr/>
            <p:nvPr/>
          </p:nvSpPr>
          <p:spPr>
            <a:xfrm>
              <a:off x="426000" y="1514513"/>
              <a:ext cx="2250000" cy="225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="" xmlns:a16="http://schemas.microsoft.com/office/drawing/2014/main" id="{502876DA-7BE9-4715-951E-A975C49DB766}"/>
                </a:ext>
              </a:extLst>
            </p:cNvPr>
            <p:cNvSpPr/>
            <p:nvPr/>
          </p:nvSpPr>
          <p:spPr>
            <a:xfrm>
              <a:off x="646334" y="1668058"/>
              <a:ext cx="1775175" cy="15549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8D80A54E-F3CF-453E-8822-B3560446F96F}"/>
                </a:ext>
              </a:extLst>
            </p:cNvPr>
            <p:cNvSpPr/>
            <p:nvPr/>
          </p:nvSpPr>
          <p:spPr>
            <a:xfrm>
              <a:off x="960450" y="1974468"/>
              <a:ext cx="11811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 smtClean="0"/>
                <a:t>3</a:t>
              </a:r>
              <a:endParaRPr lang="ru-RU" sz="4800" b="1" dirty="0"/>
            </a:p>
          </p:txBody>
        </p:sp>
      </p:grp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8D80A54E-F3CF-453E-8822-B3560446F96F}"/>
              </a:ext>
            </a:extLst>
          </p:cNvPr>
          <p:cNvSpPr/>
          <p:nvPr/>
        </p:nvSpPr>
        <p:spPr>
          <a:xfrm>
            <a:off x="5249905" y="1820050"/>
            <a:ext cx="118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/>
              <a:t>2</a:t>
            </a:r>
            <a:endParaRPr lang="ru-RU" sz="4800" b="1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8D80A54E-F3CF-453E-8822-B3560446F96F}"/>
              </a:ext>
            </a:extLst>
          </p:cNvPr>
          <p:cNvSpPr/>
          <p:nvPr/>
        </p:nvSpPr>
        <p:spPr>
          <a:xfrm>
            <a:off x="2193027" y="1833786"/>
            <a:ext cx="118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/>
              <a:t>1</a:t>
            </a:r>
            <a:endParaRPr lang="ru-RU" sz="4800" b="1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8C618787-BD3D-480D-B23E-CD04039C0B84}"/>
              </a:ext>
            </a:extLst>
          </p:cNvPr>
          <p:cNvSpPr/>
          <p:nvPr/>
        </p:nvSpPr>
        <p:spPr>
          <a:xfrm>
            <a:off x="8236962" y="3414339"/>
            <a:ext cx="1961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АНАЛИТИЧЕСКИЙ ЭТАП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8C618787-BD3D-480D-B23E-CD04039C0B84}"/>
              </a:ext>
            </a:extLst>
          </p:cNvPr>
          <p:cNvSpPr/>
          <p:nvPr/>
        </p:nvSpPr>
        <p:spPr>
          <a:xfrm>
            <a:off x="1658578" y="3325938"/>
            <a:ext cx="22499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</a:rPr>
              <a:t>ОРГАНИЗАЦИОННЫЙ  ЭТАП</a:t>
            </a:r>
            <a:endParaRPr lang="ru-RU" sz="17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44652"/>
              </p:ext>
            </p:extLst>
          </p:nvPr>
        </p:nvGraphicFramePr>
        <p:xfrm>
          <a:off x="1727060" y="4202993"/>
          <a:ext cx="2113034" cy="19484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3034"/>
              </a:tblGrid>
              <a:tr h="32826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организационной основы для реализации технологии: разработка и утверждение нормативных документов, определяющих деятельность специалистов, формирование группы для участия в мероприятиях технологии, подбор методических материалов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44" name="Таблица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464120"/>
              </p:ext>
            </p:extLst>
          </p:nvPr>
        </p:nvGraphicFramePr>
        <p:xfrm>
          <a:off x="8085276" y="4217797"/>
          <a:ext cx="2113034" cy="1359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3034"/>
              </a:tblGrid>
              <a:tr h="32826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эффективности реализации технологии: проведение анкетирования родителей, диагностика, внесение корректив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45" name="Таблица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562891"/>
              </p:ext>
            </p:extLst>
          </p:nvPr>
        </p:nvGraphicFramePr>
        <p:xfrm>
          <a:off x="4801384" y="4293996"/>
          <a:ext cx="2113034" cy="192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3034"/>
              </a:tblGrid>
              <a:tr h="108417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Реализация основных мероприятий технологии: проведение занятий в дистанционном формате, размещение информационных материалов, консультирование и пр.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96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79855E3-BFF7-408D-B711-2D0FFCDABB5B}"/>
              </a:ext>
            </a:extLst>
          </p:cNvPr>
          <p:cNvSpPr/>
          <p:nvPr/>
        </p:nvSpPr>
        <p:spPr>
          <a:xfrm flipV="1">
            <a:off x="838200" y="5494654"/>
            <a:ext cx="4749800" cy="631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741516C9-7D95-4708-B5FC-A328A49B2880}"/>
              </a:ext>
            </a:extLst>
          </p:cNvPr>
          <p:cNvSpPr txBox="1">
            <a:spLocks/>
          </p:cNvSpPr>
          <p:nvPr/>
        </p:nvSpPr>
        <p:spPr>
          <a:xfrm>
            <a:off x="6668293" y="2087879"/>
            <a:ext cx="5054600" cy="43526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Создать условия для взаимодействия, обмена опытом родителей друг с другом и специалистами отделения (создать группы в </a:t>
            </a:r>
            <a:r>
              <a:rPr lang="ru-RU" sz="2000" dirty="0" err="1"/>
              <a:t>Viber</a:t>
            </a:r>
            <a:r>
              <a:rPr lang="ru-RU" sz="2000" dirty="0"/>
              <a:t>, </a:t>
            </a:r>
            <a:r>
              <a:rPr lang="ru-RU" sz="2000" dirty="0" err="1"/>
              <a:t>WhatsApp</a:t>
            </a:r>
            <a:r>
              <a:rPr lang="ru-RU" sz="2000" dirty="0"/>
              <a:t> и пр.).</a:t>
            </a:r>
          </a:p>
          <a:p>
            <a:pPr lvl="0"/>
            <a:r>
              <a:rPr lang="ru-RU" sz="2000" dirty="0" smtClean="0"/>
              <a:t>Разработать </a:t>
            </a:r>
            <a:r>
              <a:rPr lang="ru-RU" sz="2000" dirty="0"/>
              <a:t>кейс тематических материалов для консультирования родителей, воспитывающих детей с ОВЗ.</a:t>
            </a:r>
          </a:p>
          <a:p>
            <a:pPr lvl="0"/>
            <a:r>
              <a:rPr lang="ru-RU" sz="2000" dirty="0" smtClean="0"/>
              <a:t>Обучить </a:t>
            </a:r>
            <a:r>
              <a:rPr lang="ru-RU" sz="2000" dirty="0"/>
              <a:t>родителей целевой группы приемам самопомощи для снятия психоэмоционального напряжения и уровня тревожности, избавления от страха.</a:t>
            </a:r>
          </a:p>
          <a:p>
            <a:pPr lvl="0"/>
            <a:r>
              <a:rPr lang="ru-RU" sz="2000" dirty="0"/>
              <a:t>Познакомить родителей с особенностями развития ребенка; его возможностями и перспективами развития.</a:t>
            </a:r>
          </a:p>
          <a:p>
            <a:pPr lvl="0"/>
            <a:r>
              <a:rPr lang="ru-RU" sz="2000" dirty="0"/>
              <a:t>Обеспечить «обратную связь» с семьей, воспитывающей ребенка с ОВЗ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FDA70643-20AC-4587-AAED-390BD5A0AE50}"/>
              </a:ext>
            </a:extLst>
          </p:cNvPr>
          <p:cNvSpPr txBox="1">
            <a:spLocks/>
          </p:cNvSpPr>
          <p:nvPr/>
        </p:nvSpPr>
        <p:spPr>
          <a:xfrm>
            <a:off x="1123950" y="767834"/>
            <a:ext cx="9934575" cy="749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/>
              <a:t>Цель</a:t>
            </a:r>
            <a:r>
              <a:rPr lang="ru-RU" sz="2400" dirty="0"/>
              <a:t> - </a:t>
            </a:r>
            <a:r>
              <a:rPr lang="ru-RU" sz="2400" dirty="0" smtClean="0"/>
              <a:t>дистанционное </a:t>
            </a:r>
            <a:r>
              <a:rPr lang="ru-RU" sz="2400" dirty="0"/>
              <a:t>психолого-педагогическое сопровождение семей, имеющих детей с ОВЗ (в том числе пост реабилитационный период)</a:t>
            </a:r>
            <a:endParaRPr lang="ru-RU" sz="2400" dirty="0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31C88CD7-5CA0-4A37-899B-8B27400FA999}"/>
              </a:ext>
            </a:extLst>
          </p:cNvPr>
          <p:cNvSpPr/>
          <p:nvPr/>
        </p:nvSpPr>
        <p:spPr>
          <a:xfrm>
            <a:off x="6078754" y="2121285"/>
            <a:ext cx="508000" cy="508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92688BD-502B-44FE-910F-DB591DFBEFE0}"/>
              </a:ext>
            </a:extLst>
          </p:cNvPr>
          <p:cNvSpPr txBox="1"/>
          <p:nvPr/>
        </p:nvSpPr>
        <p:spPr>
          <a:xfrm>
            <a:off x="6144563" y="211403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1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098309" y="3042928"/>
            <a:ext cx="508000" cy="508813"/>
            <a:chOff x="6086908" y="2788115"/>
            <a:chExt cx="508000" cy="508813"/>
          </a:xfrm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2700597A-B716-4C79-817C-8EC8E5B1878D}"/>
                </a:ext>
              </a:extLst>
            </p:cNvPr>
            <p:cNvSpPr/>
            <p:nvPr/>
          </p:nvSpPr>
          <p:spPr>
            <a:xfrm>
              <a:off x="6086908" y="2788928"/>
              <a:ext cx="508000" cy="50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41B1EA0-422A-4542-9DD4-89F4BCD24B80}"/>
                </a:ext>
              </a:extLst>
            </p:cNvPr>
            <p:cNvSpPr txBox="1"/>
            <p:nvPr/>
          </p:nvSpPr>
          <p:spPr>
            <a:xfrm>
              <a:off x="6162675" y="278811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tx2"/>
                  </a:solidFill>
                </a:rPr>
                <a:t>2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144563" y="4866649"/>
            <a:ext cx="508000" cy="508943"/>
            <a:chOff x="6144563" y="4866649"/>
            <a:chExt cx="508000" cy="508943"/>
          </a:xfrm>
        </p:grpSpPr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16FBEF17-139A-4F67-B405-5195C63960D4}"/>
                </a:ext>
              </a:extLst>
            </p:cNvPr>
            <p:cNvSpPr/>
            <p:nvPr/>
          </p:nvSpPr>
          <p:spPr>
            <a:xfrm>
              <a:off x="6144563" y="4867592"/>
              <a:ext cx="508000" cy="50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BBA330EA-B10B-4CF2-B6DC-BC69DBF5CC64}"/>
                </a:ext>
              </a:extLst>
            </p:cNvPr>
            <p:cNvSpPr txBox="1"/>
            <p:nvPr/>
          </p:nvSpPr>
          <p:spPr>
            <a:xfrm>
              <a:off x="6228484" y="4866649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tx2"/>
                  </a:solidFill>
                </a:rPr>
                <a:t>4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098309" y="5883762"/>
            <a:ext cx="508000" cy="508000"/>
            <a:chOff x="6129121" y="5494654"/>
            <a:chExt cx="508000" cy="508000"/>
          </a:xfrm>
        </p:grpSpPr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16FBEF17-139A-4F67-B405-5195C63960D4}"/>
                </a:ext>
              </a:extLst>
            </p:cNvPr>
            <p:cNvSpPr/>
            <p:nvPr/>
          </p:nvSpPr>
          <p:spPr>
            <a:xfrm>
              <a:off x="6129121" y="5494654"/>
              <a:ext cx="508000" cy="50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BBA330EA-B10B-4CF2-B6DC-BC69DBF5CC64}"/>
                </a:ext>
              </a:extLst>
            </p:cNvPr>
            <p:cNvSpPr txBox="1"/>
            <p:nvPr/>
          </p:nvSpPr>
          <p:spPr>
            <a:xfrm>
              <a:off x="6213042" y="5540989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tx2"/>
                  </a:solidFill>
                </a:rPr>
                <a:t>5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8274962" y="1517134"/>
            <a:ext cx="10486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Задачи: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060642" y="3902062"/>
            <a:ext cx="508000" cy="508000"/>
            <a:chOff x="6060642" y="3607265"/>
            <a:chExt cx="508000" cy="508000"/>
          </a:xfrm>
        </p:grpSpPr>
        <p:sp>
          <p:nvSpPr>
            <p:cNvPr id="22" name="Овал 21">
              <a:extLst>
                <a:ext uri="{FF2B5EF4-FFF2-40B4-BE49-F238E27FC236}">
                  <a16:creationId xmlns="" xmlns:a16="http://schemas.microsoft.com/office/drawing/2014/main" id="{2700597A-B716-4C79-817C-8EC8E5B1878D}"/>
                </a:ext>
              </a:extLst>
            </p:cNvPr>
            <p:cNvSpPr/>
            <p:nvPr/>
          </p:nvSpPr>
          <p:spPr>
            <a:xfrm>
              <a:off x="6060642" y="3607265"/>
              <a:ext cx="508000" cy="508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B41B1EA0-422A-4542-9DD4-89F4BCD24B80}"/>
                </a:ext>
              </a:extLst>
            </p:cNvPr>
            <p:cNvSpPr txBox="1"/>
            <p:nvPr/>
          </p:nvSpPr>
          <p:spPr>
            <a:xfrm>
              <a:off x="6144563" y="360726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tx2"/>
                  </a:solidFill>
                </a:rPr>
                <a:t>3</a:t>
              </a:r>
              <a:endParaRPr lang="ru-RU" sz="24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2050" name="Picture 2" descr="C:\Users\specomo1\Desktop\Многодетная Россия\облож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1608759"/>
            <a:ext cx="4438650" cy="458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65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41027" y="1575232"/>
            <a:ext cx="40140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Руководитель проекта</a:t>
            </a:r>
          </a:p>
          <a:p>
            <a:r>
              <a:rPr lang="ru-RU" dirty="0" smtClean="0"/>
              <a:t>Перемыкина Александра Николаевна, </a:t>
            </a:r>
          </a:p>
          <a:p>
            <a:r>
              <a:rPr lang="ru-RU" dirty="0" smtClean="0"/>
              <a:t>заведующий отделением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25470" y="5512838"/>
            <a:ext cx="380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Султанова Ольга Ивановна, логопед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599" y="6296019"/>
            <a:ext cx="5371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Дудченко Светлана Викторовна, инструктор по труду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69554" y="3335989"/>
            <a:ext cx="4006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Пугачева Марина Павловна, психолог</a:t>
            </a:r>
            <a:endParaRPr lang="ru-RU" dirty="0"/>
          </a:p>
        </p:txBody>
      </p:sp>
      <p:pic>
        <p:nvPicPr>
          <p:cNvPr id="17" name="Picture 7" descr="C:\Users\миша\Pictures\img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9502" y="3542832"/>
            <a:ext cx="1897332" cy="25150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95" y="3883922"/>
            <a:ext cx="2157206" cy="2157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3" descr="D:\IMG_20191115_1635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675" y="363421"/>
            <a:ext cx="2166202" cy="2888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IMG_20201109_1645231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3025" y="489414"/>
            <a:ext cx="2283227" cy="28158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888396" y="6206609"/>
            <a:ext cx="4035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Иванова Нина </a:t>
            </a:r>
            <a:r>
              <a:rPr lang="ru-RU" dirty="0" err="1"/>
              <a:t>Климентьевна</a:t>
            </a:r>
            <a:r>
              <a:rPr lang="ru-RU" dirty="0"/>
              <a:t>, психолог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111" y="2462311"/>
            <a:ext cx="2446763" cy="29816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460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DF68072-9C42-4985-AFB2-9756ED107248}"/>
              </a:ext>
            </a:extLst>
          </p:cNvPr>
          <p:cNvSpPr/>
          <p:nvPr/>
        </p:nvSpPr>
        <p:spPr>
          <a:xfrm>
            <a:off x="5505450" y="3002218"/>
            <a:ext cx="6076950" cy="3486151"/>
          </a:xfrm>
          <a:prstGeom prst="rect">
            <a:avLst/>
          </a:prstGeom>
          <a:solidFill>
            <a:schemeClr val="accent1">
              <a:lumMod val="90000"/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D9668A2-18DD-4044-8FF4-D2D810D78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75" y="572421"/>
            <a:ext cx="5829300" cy="4724399"/>
          </a:xfrm>
        </p:spPr>
        <p:txBody>
          <a:bodyPr>
            <a:normAutofit/>
          </a:bodyPr>
          <a:lstStyle/>
          <a:p>
            <a:r>
              <a:rPr lang="ru-RU" sz="2400" dirty="0"/>
              <a:t>Для родителей (законных представителей), имеющих детей с ОВЗ и прошедших курс реабилитации в отделении социальной реабилитации и абилитации детей с ограниченными </a:t>
            </a:r>
            <a:r>
              <a:rPr lang="ru-RU" sz="2400" dirty="0" smtClean="0"/>
              <a:t>возможностями </a:t>
            </a:r>
            <a:r>
              <a:rPr lang="ru-RU" sz="2400" dirty="0"/>
              <a:t>создается группа в </a:t>
            </a:r>
            <a:r>
              <a:rPr lang="ru-RU" sz="2400" dirty="0" err="1"/>
              <a:t>мессенджере</a:t>
            </a:r>
            <a:r>
              <a:rPr lang="ru-RU" sz="2400" dirty="0"/>
              <a:t> </a:t>
            </a:r>
            <a:r>
              <a:rPr lang="en-US" sz="2400" dirty="0" err="1"/>
              <a:t>Viber</a:t>
            </a:r>
            <a:r>
              <a:rPr lang="ru-RU" sz="2400" dirty="0"/>
              <a:t>, </a:t>
            </a:r>
            <a:r>
              <a:rPr lang="en-US" sz="2400" dirty="0" err="1"/>
              <a:t>WhatsApp</a:t>
            </a:r>
            <a:r>
              <a:rPr lang="ru-RU" sz="2400" dirty="0"/>
              <a:t> и пр.). </a:t>
            </a:r>
          </a:p>
          <a:p>
            <a:r>
              <a:rPr lang="ru-RU" sz="2400" dirty="0"/>
              <a:t>Через созданные группы специалисты отделения: психолог, логопед, культорганизатор, инструктор АФК заранее получает запрос от родителей на проведение той или иной консультации. </a:t>
            </a:r>
          </a:p>
          <a:p>
            <a:endParaRPr lang="ru-RU" sz="2000" dirty="0"/>
          </a:p>
        </p:txBody>
      </p:sp>
      <p:pic>
        <p:nvPicPr>
          <p:cNvPr id="3074" name="Picture 2" descr="C:\Users\specomo1\Desktop\Многодетная Россия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28624"/>
            <a:ext cx="2798845" cy="60597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36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62700" y="1382048"/>
            <a:ext cx="51911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Специалистами </a:t>
            </a:r>
            <a:r>
              <a:rPr lang="ru-RU" dirty="0"/>
              <a:t>отделения подготовлен кейс занятий на основе запросов, полученных от родителей. </a:t>
            </a:r>
            <a:endParaRPr lang="ru-RU" dirty="0"/>
          </a:p>
          <a:p>
            <a:r>
              <a:rPr lang="ru-RU" dirty="0"/>
              <a:t>Размещено </a:t>
            </a:r>
            <a:r>
              <a:rPr lang="ru-RU" b="1" dirty="0" smtClean="0"/>
              <a:t>22 единицы </a:t>
            </a:r>
            <a:r>
              <a:rPr lang="ru-RU" dirty="0"/>
              <a:t>тематических материалов психологической и логопедической направленности, благодаря которым удалось удовлетворить потребность родителей в консультировании.</a:t>
            </a:r>
            <a:endParaRPr lang="ru-RU" dirty="0"/>
          </a:p>
          <a:p>
            <a:r>
              <a:rPr lang="ru-RU" b="1" dirty="0"/>
              <a:t>86 % участников </a:t>
            </a:r>
            <a:r>
              <a:rPr lang="ru-RU" dirty="0"/>
              <a:t>технологии отмечают улучшение психоэмоционального состояния.</a:t>
            </a:r>
            <a:endParaRPr lang="ru-RU" dirty="0"/>
          </a:p>
          <a:p>
            <a:r>
              <a:rPr lang="ru-RU" dirty="0"/>
              <a:t>На сегодняшний день можно говорить о востребованности формы работы по технологии «Помощь на проводе» среди родителей целевой группы, особенно в связи с введением ограничительных противоэпидемиологических мероприятий на территории </a:t>
            </a:r>
            <a:r>
              <a:rPr lang="ru-RU" dirty="0" err="1"/>
              <a:t>Сургутского</a:t>
            </a:r>
            <a:r>
              <a:rPr lang="ru-RU" dirty="0"/>
              <a:t> района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9600" y="1803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Результативность реализации технологии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75671472"/>
              </p:ext>
            </p:extLst>
          </p:nvPr>
        </p:nvGraphicFramePr>
        <p:xfrm>
          <a:off x="0" y="1162050"/>
          <a:ext cx="6813550" cy="465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4290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Школа искусст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4EFEB"/>
      </a:accent1>
      <a:accent2>
        <a:srgbClr val="FF887A"/>
      </a:accent2>
      <a:accent3>
        <a:srgbClr val="F9BF75"/>
      </a:accent3>
      <a:accent4>
        <a:srgbClr val="46779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441</Words>
  <Application>Microsoft Office PowerPoint</Application>
  <PresentationFormat>Произвольный</PresentationFormat>
  <Paragraphs>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ПОМОЩЬ  НА ПРОВОДЕ</vt:lpstr>
      <vt:lpstr>Творчество детей в театрально-игровой деятельности </vt:lpstr>
      <vt:lpstr>Формы работы</vt:lpstr>
      <vt:lpstr>Этапы и сроки реализации проекта</vt:lpstr>
      <vt:lpstr>Презентация PowerPoint</vt:lpstr>
      <vt:lpstr>Команда проекта</vt:lpstr>
      <vt:lpstr>Презентация PowerPoint</vt:lpstr>
      <vt:lpstr>Результативность реализации технологии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искусств</dc:title>
  <dc:creator>User Obstinate</dc:creator>
  <cp:lastModifiedBy>Специалист ОМО 1</cp:lastModifiedBy>
  <cp:revision>30</cp:revision>
  <dcterms:created xsi:type="dcterms:W3CDTF">2021-04-17T16:44:55Z</dcterms:created>
  <dcterms:modified xsi:type="dcterms:W3CDTF">2022-05-04T06:56:04Z</dcterms:modified>
</cp:coreProperties>
</file>